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257" r:id="rId3"/>
    <p:sldId id="259" r:id="rId4"/>
    <p:sldId id="260" r:id="rId5"/>
    <p:sldId id="266" r:id="rId6"/>
    <p:sldId id="262" r:id="rId7"/>
    <p:sldId id="264" r:id="rId8"/>
    <p:sldId id="263" r:id="rId9"/>
    <p:sldId id="267" r:id="rId10"/>
    <p:sldId id="261" r:id="rId11"/>
    <p:sldId id="269" r:id="rId12"/>
    <p:sldId id="270" r:id="rId13"/>
    <p:sldId id="271" r:id="rId14"/>
    <p:sldId id="26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Our</a:t>
            </a:r>
            <a:r>
              <a:rPr lang="en-US" baseline="0" dirty="0" smtClean="0"/>
              <a:t> Project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3"/>
                <c:pt idx="0">
                  <c:v>Localization Algorithms</c:v>
                </c:pt>
                <c:pt idx="1">
                  <c:v>Mapping</c:v>
                </c:pt>
                <c:pt idx="2">
                  <c:v>Obstacle Avoidance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4CF-4877-9995-E76EB98484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22441-0E7C-439B-9C3C-7DBF97A68C2A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62AD-6FD8-4C40-8702-5BEF45B0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1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8090B6-F7D9-481F-97BF-BE7C412345AC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88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B33ACA-B293-405F-9443-516E241FD8B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89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84CF6-C85D-4E90-AC60-3ED4D47B56B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62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362201"/>
            <a:ext cx="4775200" cy="3763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362201"/>
            <a:ext cx="4775200" cy="3763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D9178-96A4-468E-8EBA-D8C98A0ED94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50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6FD567-E46C-4C6E-A07B-8D7FB118026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168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B1216-303C-4CDE-B54C-9FACB43EA6B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8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58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173332-E17E-4E5A-BB5D-4256FB788029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51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5A014-69CB-424A-8C23-294F6A0EE9B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20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FF6BC-23C9-49F5-B68A-B2609D917C0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95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371600"/>
            <a:ext cx="91440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362201"/>
            <a:ext cx="9753600" cy="3763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508000" y="6457950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Date: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7721600" y="6457950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In-House Project Group No: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381000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0296D-1AC9-4E1C-9F74-67E383361C2D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67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8698" y="1736597"/>
            <a:ext cx="10716878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ROBOTIC INDOOR LOCALIZATION</a:t>
            </a:r>
          </a:p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USING INERTIAL MEASUREMENT UNITS</a:t>
            </a:r>
          </a:p>
        </p:txBody>
      </p:sp>
    </p:spTree>
    <p:extLst>
      <p:ext uri="{BB962C8B-B14F-4D97-AF65-F5344CB8AC3E}">
        <p14:creationId xmlns:p14="http://schemas.microsoft.com/office/powerpoint/2010/main" val="154602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B33ACA-B293-405F-9443-516E241FD8B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29200" y="2877999"/>
            <a:ext cx="20447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29200" y="4324351"/>
            <a:ext cx="2044700" cy="850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AdCord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Board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9055" y="4749801"/>
            <a:ext cx="2298700" cy="957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Motors and Motor Encoders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898206" y="1813661"/>
            <a:ext cx="2298700" cy="86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Map Of The 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55700" y="1510819"/>
            <a:ext cx="2400300" cy="2289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IMUs</a:t>
            </a:r>
          </a:p>
          <a:p>
            <a:pPr algn="ctr"/>
            <a:endParaRPr lang="en-US" u="sng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Gyroscope           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Magnetometer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55700" y="4754563"/>
            <a:ext cx="2400300" cy="95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Ultra-Sonic Sensors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33600" y="381000"/>
            <a:ext cx="7556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>
          <a:xfrm>
            <a:off x="6051550" y="3627299"/>
            <a:ext cx="0" cy="697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  <a:endCxn id="8" idx="3"/>
          </p:cNvCxnSpPr>
          <p:nvPr/>
        </p:nvCxnSpPr>
        <p:spPr>
          <a:xfrm flipH="1" flipV="1">
            <a:off x="7073900" y="4749801"/>
            <a:ext cx="1585155" cy="478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1"/>
            <a:endCxn id="7" idx="3"/>
          </p:cNvCxnSpPr>
          <p:nvPr/>
        </p:nvCxnSpPr>
        <p:spPr>
          <a:xfrm flipH="1">
            <a:off x="7073900" y="2245461"/>
            <a:ext cx="1824306" cy="1007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7" idx="1"/>
          </p:cNvCxnSpPr>
          <p:nvPr/>
        </p:nvCxnSpPr>
        <p:spPr>
          <a:xfrm>
            <a:off x="3556000" y="2655407"/>
            <a:ext cx="1473200" cy="59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3"/>
            <a:endCxn id="8" idx="1"/>
          </p:cNvCxnSpPr>
          <p:nvPr/>
        </p:nvCxnSpPr>
        <p:spPr>
          <a:xfrm flipV="1">
            <a:off x="3556000" y="4749801"/>
            <a:ext cx="1473200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029200" y="1360488"/>
            <a:ext cx="2044700" cy="800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/>
          <p:cNvCxnSpPr>
            <a:stCxn id="30" idx="4"/>
            <a:endCxn id="7" idx="0"/>
          </p:cNvCxnSpPr>
          <p:nvPr/>
        </p:nvCxnSpPr>
        <p:spPr>
          <a:xfrm>
            <a:off x="6051550" y="2160588"/>
            <a:ext cx="0" cy="7174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5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00665" y="1617785"/>
            <a:ext cx="2405575" cy="1012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Accelerometer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895557" y="1617785"/>
            <a:ext cx="2644726" cy="1012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Gyroscope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257735" y="1617785"/>
            <a:ext cx="2560320" cy="1012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Encoders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40634" y="4768948"/>
            <a:ext cx="3350455" cy="942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40283" y="4768948"/>
            <a:ext cx="3390314" cy="942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Merge 9"/>
          <p:cNvSpPr/>
          <p:nvPr/>
        </p:nvSpPr>
        <p:spPr>
          <a:xfrm>
            <a:off x="2008168" y="3320854"/>
            <a:ext cx="1285137" cy="56270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owchart: Merge 10"/>
          <p:cNvSpPr/>
          <p:nvPr/>
        </p:nvSpPr>
        <p:spPr>
          <a:xfrm>
            <a:off x="4709161" y="3339370"/>
            <a:ext cx="1036028" cy="56270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ʃ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owchart: Merge 11"/>
          <p:cNvSpPr/>
          <p:nvPr/>
        </p:nvSpPr>
        <p:spPr>
          <a:xfrm>
            <a:off x="6965416" y="3335799"/>
            <a:ext cx="1045114" cy="56270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ʃ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lowchart: Merge 12"/>
          <p:cNvSpPr/>
          <p:nvPr/>
        </p:nvSpPr>
        <p:spPr>
          <a:xfrm>
            <a:off x="10156874" y="3306785"/>
            <a:ext cx="1118381" cy="56270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10" idx="2"/>
            <a:endCxn id="8" idx="0"/>
          </p:cNvCxnSpPr>
          <p:nvPr/>
        </p:nvCxnSpPr>
        <p:spPr>
          <a:xfrm rot="16200000" flipH="1">
            <a:off x="2790606" y="3743692"/>
            <a:ext cx="885386" cy="11651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2"/>
            <a:endCxn id="10" idx="0"/>
          </p:cNvCxnSpPr>
          <p:nvPr/>
        </p:nvCxnSpPr>
        <p:spPr>
          <a:xfrm rot="5400000">
            <a:off x="2481997" y="2799398"/>
            <a:ext cx="690196" cy="352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11" idx="0"/>
          </p:cNvCxnSpPr>
          <p:nvPr/>
        </p:nvCxnSpPr>
        <p:spPr>
          <a:xfrm rot="5400000">
            <a:off x="5368192" y="2489642"/>
            <a:ext cx="708712" cy="9907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2"/>
            <a:endCxn id="12" idx="0"/>
          </p:cNvCxnSpPr>
          <p:nvPr/>
        </p:nvCxnSpPr>
        <p:spPr>
          <a:xfrm rot="16200000" flipH="1">
            <a:off x="6500376" y="2348201"/>
            <a:ext cx="705141" cy="12700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1" idx="2"/>
            <a:endCxn id="8" idx="0"/>
          </p:cNvCxnSpPr>
          <p:nvPr/>
        </p:nvCxnSpPr>
        <p:spPr>
          <a:xfrm rot="5400000">
            <a:off x="4088084" y="3629857"/>
            <a:ext cx="866870" cy="14113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7" idx="2"/>
            <a:endCxn id="13" idx="0"/>
          </p:cNvCxnSpPr>
          <p:nvPr/>
        </p:nvCxnSpPr>
        <p:spPr>
          <a:xfrm rot="16200000" flipH="1">
            <a:off x="9788917" y="2379636"/>
            <a:ext cx="676127" cy="11781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3" idx="2"/>
            <a:endCxn id="9" idx="0"/>
          </p:cNvCxnSpPr>
          <p:nvPr/>
        </p:nvCxnSpPr>
        <p:spPr>
          <a:xfrm rot="5400000">
            <a:off x="9526026" y="3578908"/>
            <a:ext cx="899455" cy="14806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2"/>
            <a:endCxn id="9" idx="0"/>
          </p:cNvCxnSpPr>
          <p:nvPr/>
        </p:nvCxnSpPr>
        <p:spPr>
          <a:xfrm rot="16200000" flipH="1">
            <a:off x="7926486" y="3459993"/>
            <a:ext cx="870441" cy="17474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95833" y="3883560"/>
            <a:ext cx="5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Ɵa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426050" y="3869493"/>
            <a:ext cx="56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Ɵg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125372" y="2644727"/>
            <a:ext cx="8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Xa,Ya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88259" y="2573480"/>
            <a:ext cx="77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01477" y="3880867"/>
            <a:ext cx="56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Ɵg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846019" y="3880867"/>
            <a:ext cx="56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Ɵe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657470" y="2599388"/>
            <a:ext cx="104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Xe,Ye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47"/>
          <p:cNvCxnSpPr>
            <a:stCxn id="8" idx="2"/>
          </p:cNvCxnSpPr>
          <p:nvPr/>
        </p:nvCxnSpPr>
        <p:spPr>
          <a:xfrm>
            <a:off x="3815862" y="5711484"/>
            <a:ext cx="0" cy="50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9" idx="2"/>
          </p:cNvCxnSpPr>
          <p:nvPr/>
        </p:nvCxnSpPr>
        <p:spPr>
          <a:xfrm>
            <a:off x="9235440" y="5711484"/>
            <a:ext cx="0" cy="50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10525" y="5780036"/>
            <a:ext cx="5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Ɵag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9435319" y="5780036"/>
            <a:ext cx="59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Ɵge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76546" y="3252302"/>
            <a:ext cx="130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arctan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745270" y="3131721"/>
            <a:ext cx="1529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((Xl - Xr)/W)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((Yl - Yr)/W)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61699" y="379776"/>
            <a:ext cx="69217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u="sng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Architecture </a:t>
            </a:r>
            <a:r>
              <a:rPr lang="en-US" sz="4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8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22907"/>
              </p:ext>
            </p:extLst>
          </p:nvPr>
        </p:nvGraphicFramePr>
        <p:xfrm>
          <a:off x="1055078" y="1659988"/>
          <a:ext cx="10170941" cy="4107117"/>
        </p:xfrm>
        <a:graphic>
          <a:graphicData uri="http://schemas.openxmlformats.org/drawingml/2006/table">
            <a:tbl>
              <a:tblPr/>
              <a:tblGrid>
                <a:gridCol w="25555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8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228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3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950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b="1" dirty="0" smtClean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Name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of the </a:t>
                      </a:r>
                      <a:r>
                        <a:rPr lang="en-IN" sz="18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paper</a:t>
                      </a:r>
                      <a:endParaRPr lang="en-IN" sz="1800" b="1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894" marR="57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Author and Year of Publication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4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57894" marR="57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b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Methodology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894" marR="57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b="1" dirty="0" smtClean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800" b="1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894" marR="57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3759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Positioning System for 4-Wheel Mobile Robot Data Fusion with Error Model Method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Ibrahim </a:t>
                      </a:r>
                      <a:r>
                        <a:rPr lang="en-US" sz="18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Zunaidi</a:t>
                      </a:r>
                      <a:r>
                        <a:rPr lang="en-US" sz="18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Norihiko Kato, Yoshihiko Nomura and Hirokazu Matsui.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Artificial Life and Robotics October</a:t>
                      </a:r>
                      <a:r>
                        <a:rPr lang="en-IN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2006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IMU and encoders are filtered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using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Kalman Filter to reduce errors in position and orientation using a sensor fusion technique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approach is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based on sensor fusion and due to kalman filters high computational complexity is observed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64680"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Self-Contained Indoor Positioning on  Off-The-Shelf Mobile Devices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Dominik Gusenbauer, Carsten Isert and Jens Krösche,</a:t>
                      </a:r>
                      <a:r>
                        <a:rPr lang="en-I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(IPIN), 15-17 September 2010.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Indoor positioning is done using pedestrian dead-reckoning method, GNSS and activity based map matching algorithms to reduce errors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filtering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based on smartphones.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22500" y="381000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486998"/>
              </p:ext>
            </p:extLst>
          </p:nvPr>
        </p:nvGraphicFramePr>
        <p:xfrm>
          <a:off x="1055078" y="1438166"/>
          <a:ext cx="10170941" cy="4347427"/>
        </p:xfrm>
        <a:graphic>
          <a:graphicData uri="http://schemas.openxmlformats.org/drawingml/2006/table">
            <a:tbl>
              <a:tblPr/>
              <a:tblGrid>
                <a:gridCol w="25555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88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228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3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950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b="1" dirty="0" smtClean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Name </a:t>
                      </a:r>
                      <a:r>
                        <a:rPr lang="en-IN" sz="1800" b="1" dirty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of the </a:t>
                      </a:r>
                      <a:r>
                        <a:rPr lang="en-IN" sz="18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paper</a:t>
                      </a:r>
                      <a:endParaRPr lang="en-IN" sz="1800" b="1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894" marR="57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Author and Year of Publication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4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57894" marR="57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b="1" kern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Methodology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894" marR="57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IN" sz="1800" b="1" dirty="0" smtClean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Remarks</a:t>
                      </a:r>
                      <a:endParaRPr lang="en-IN" sz="1800" b="1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57894" marR="5789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3759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Indoor Dead-Reckoning Algorithm with Map Matching</a:t>
                      </a:r>
                      <a:endParaRPr lang="en-US" sz="1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Haitao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Bao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Wai-Choong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Wong </a:t>
                      </a:r>
                    </a:p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September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2013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 matching involved step counting algorithm</a:t>
                      </a:r>
                      <a:r>
                        <a:rPr lang="en-IN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error reduction using Gaussian filters is proposed.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Gaussian filters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have high computational complexities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64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 Weight Map Matching Technique For Localization Using Conditional Random Field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Dominik Gusenbauer, Carsten Isert and Jens Krösche</a:t>
                      </a:r>
                    </a:p>
                    <a:p>
                      <a:r>
                        <a:rPr lang="de-DE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October,2012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Indoor localization is done using a dead reckoning approach, which makes use of </a:t>
                      </a:r>
                      <a:r>
                        <a:rPr lang="en-US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Veterbi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algorithm and conditional random field to determine the position of the person using the mobile device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Conditional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random field applies filtering only after specific distance travelled and hence immediate results cannot be obtained.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36545" y="381000"/>
            <a:ext cx="4121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39753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1" y="770023"/>
            <a:ext cx="8241632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	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existing algorithms.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robot autonomous.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sensors and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ncoder values to find the distance travelled and angle of orientation of the robot and to plot the values in the provided 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devise an algorithm that corrects errors with help of the provided map and to obtain an accurate position of the robot in the given map.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001" y="180475"/>
            <a:ext cx="9877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Plan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24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1" y="180475"/>
            <a:ext cx="9877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VID_20150806_1408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5384" y="1258859"/>
            <a:ext cx="8553157" cy="48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5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4989" y="845218"/>
            <a:ext cx="7856622" cy="1151021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i="1" u="sng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Indoor Localization using IMUs</a:t>
            </a:r>
            <a:endParaRPr lang="en-US" altLang="en-US" sz="3600" i="1" u="sng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819400" y="304800"/>
            <a:ext cx="6858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1612232" y="1676400"/>
            <a:ext cx="9868568" cy="396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Group No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50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				           Date: 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14/08/2015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Team Members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 			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Advisor (Guide)  :  </a:t>
            </a:r>
            <a:r>
              <a:rPr kumimoji="0" lang="en-US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Dr. Vidhya Balasubramanian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9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64D840-F60B-4E97-886B-E51388694D9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16505" y="3005666"/>
          <a:ext cx="949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S.No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Reg.No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CB.EN.U4CSE12123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Kiran</a:t>
                      </a:r>
                      <a:r>
                        <a:rPr lang="en-US" baseline="0" dirty="0" smtClean="0"/>
                        <a:t> Kassyap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CSE-B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CB.EN.U4CSE12133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Ragul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CSE-B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CB.EN.U4CSE12147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Sundarrajan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CSE-B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CB.EN.U4CSE12148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Suriya D Murthy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CSE-B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21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1421" y="168441"/>
            <a:ext cx="11008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336" y="2622884"/>
            <a:ext cx="11710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error reducing algorithm for Indoor localization of mobile robots using</a:t>
            </a:r>
          </a:p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inertial measurement units(IMUs).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3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031" y="156411"/>
            <a:ext cx="9156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737" y="1503948"/>
            <a:ext cx="112254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gives the answer to the question “Where am I 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Indoor localization is essential for proper navigation in building, obstacle avoidance, mapping of a building, also used in times of disaster and other emergency situations.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localization techniques are highly prone to error and its not completely reliable due to their lack of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Thus writing an error reducing indoor localization algorithm helps to solve many real life problems.</a:t>
            </a:r>
          </a:p>
        </p:txBody>
      </p:sp>
    </p:spTree>
    <p:extLst>
      <p:ext uri="{BB962C8B-B14F-4D97-AF65-F5344CB8AC3E}">
        <p14:creationId xmlns:p14="http://schemas.microsoft.com/office/powerpoint/2010/main" val="37595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835065869"/>
              </p:ext>
            </p:extLst>
          </p:nvPr>
        </p:nvGraphicFramePr>
        <p:xfrm>
          <a:off x="4965895" y="1371601"/>
          <a:ext cx="6119446" cy="4719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55031" y="156411"/>
            <a:ext cx="9156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Areas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339" y="2321169"/>
            <a:ext cx="4401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Algorithms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7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22500" y="381000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Specifications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5559" y="1223694"/>
            <a:ext cx="9740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Bstem Board.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Adcord Board.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IMU’S – Accelerometer, Gyroscope and Magnetometer.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motors and motor encoders.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Zippy 5000mah Li-Polymer battery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 Chassis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Wheels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24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0" y="1758760"/>
            <a:ext cx="5197643" cy="35629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54" y="1758759"/>
            <a:ext cx="5239252" cy="7020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32" y="2460789"/>
            <a:ext cx="3868654" cy="29014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2500" y="381000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6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22500" y="381000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Specifications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8100" y="1981200"/>
            <a:ext cx="9740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	Ubuntu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-	Python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		-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establish connection with the robot through Wi-Fi.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GIMP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used for rescaling the map of the building.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2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22500" y="381000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Paper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4436" y="1088886"/>
            <a:ext cx="104663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Ibrahim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Zunaidi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Norihiko Kato, Yoshihiko Nomura and Hirokazu Matsui,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“Positioning System for 4-Wheel Mobile Robot: Encoder, Gyro and Accelerometer Data Fusion with Error Model Method”,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Mie University, Japan.</a:t>
            </a: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014436" y="2972075"/>
            <a:ext cx="10466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models the errors produced in sensors like accelerometer, gyroscope and encoders and uses the Kalman Filter to reduces these errors in position and orientation using a sensor fusion technique.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Kalman filter is applied for position estimate using encoder and double integration of accelerometer.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Kalman filter for orientation angle estimate using gyroscope and encoders.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working on implementing this base paper for error estimates in current localization techniques.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6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1_Default Desig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618</Words>
  <Application>Microsoft Office PowerPoint</Application>
  <PresentationFormat>Widescreen</PresentationFormat>
  <Paragraphs>185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Times New Roman</vt:lpstr>
      <vt:lpstr>11_Default Design</vt:lpstr>
      <vt:lpstr>PowerPoint Presentation</vt:lpstr>
      <vt:lpstr> Robotic Indoor Localization using IMUs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Robotic Indoor Localization using IMUs</dc:title>
  <dc:creator>RAGUL BHAGWANTH</dc:creator>
  <cp:lastModifiedBy>Microsoft</cp:lastModifiedBy>
  <cp:revision>59</cp:revision>
  <dcterms:created xsi:type="dcterms:W3CDTF">2015-10-08T05:21:18Z</dcterms:created>
  <dcterms:modified xsi:type="dcterms:W3CDTF">2015-10-08T11:03:45Z</dcterms:modified>
</cp:coreProperties>
</file>